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5033" r:id="rId1"/>
  </p:sldMasterIdLst>
  <p:notesMasterIdLst>
    <p:notesMasterId r:id="rId23"/>
  </p:notesMasterIdLst>
  <p:sldIdLst>
    <p:sldId id="297" r:id="rId2"/>
    <p:sldId id="257" r:id="rId3"/>
    <p:sldId id="316" r:id="rId4"/>
    <p:sldId id="325" r:id="rId5"/>
    <p:sldId id="328" r:id="rId6"/>
    <p:sldId id="329" r:id="rId7"/>
    <p:sldId id="260" r:id="rId8"/>
    <p:sldId id="310" r:id="rId9"/>
    <p:sldId id="324" r:id="rId10"/>
    <p:sldId id="262" r:id="rId11"/>
    <p:sldId id="331" r:id="rId12"/>
    <p:sldId id="313" r:id="rId13"/>
    <p:sldId id="306" r:id="rId14"/>
    <p:sldId id="314" r:id="rId15"/>
    <p:sldId id="330" r:id="rId16"/>
    <p:sldId id="333" r:id="rId17"/>
    <p:sldId id="332" r:id="rId18"/>
    <p:sldId id="320" r:id="rId19"/>
    <p:sldId id="319" r:id="rId20"/>
    <p:sldId id="317" r:id="rId21"/>
    <p:sldId id="33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674" autoAdjust="0"/>
  </p:normalViewPr>
  <p:slideViewPr>
    <p:cSldViewPr snapToGrid="0">
      <p:cViewPr varScale="1">
        <p:scale>
          <a:sx n="95" d="100"/>
          <a:sy n="95" d="100"/>
        </p:scale>
        <p:origin x="11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2F83-637F-4DB2-A936-9E72E801C1E6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B7761-8269-494E-8E47-BFEE70D72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4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9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255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48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120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20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0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B7761-8269-494E-8E47-BFEE70D72DA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5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63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6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4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8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93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01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7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2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9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8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4F78EF7-A195-47B3-BB78-906B24EF6D80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EB30E0A-FB75-4EA1-B088-6DD9B6E6792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8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006" y="659219"/>
            <a:ext cx="5245396" cy="3115338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2192000" cy="30413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«Заполнение форм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радиационно-эпидемиологического регистра – НРЭР»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41341" y="3041373"/>
            <a:ext cx="4150659" cy="38166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подготовила-</a:t>
            </a: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Рубаева Людмила Юрьевна</a:t>
            </a:r>
          </a:p>
          <a:p>
            <a:pPr algn="r"/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Тел.8 (863)306-50-73</a:t>
            </a:r>
            <a:endParaRPr lang="en-US" sz="12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эл.почта</a:t>
            </a:r>
            <a:r>
              <a:rPr lang="ru-RU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stat@miacrost</a:t>
            </a:r>
            <a:r>
              <a:rPr lang="ru-RU" sz="1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1375"/>
            <a:ext cx="8041341" cy="38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684" y="9076"/>
            <a:ext cx="8010308" cy="47244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25388" y="2276292"/>
            <a:ext cx="1662952" cy="23308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9271" y="1622781"/>
            <a:ext cx="1663293" cy="2463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079812" y="1448826"/>
            <a:ext cx="1015253" cy="215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40684" y="21616"/>
            <a:ext cx="8010308" cy="36235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 изменениях в состоянии здоровья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лица, зарегистрированного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Национальном радиационно-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эпидемиологическом регистре»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28656" y="4149326"/>
            <a:ext cx="2384611" cy="27279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IV: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осмотра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отчётному.</a:t>
            </a: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ОШИБКУ!!!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«Мужчина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осмотрен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гинекологом».</a:t>
            </a:r>
            <a:endParaRPr lang="ru-RU" sz="1200" b="1" dirty="0">
              <a:solidFill>
                <a:schemeClr val="tx1"/>
              </a:solidFill>
            </a:endParaRPr>
          </a:p>
          <a:p>
            <a:endPara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20911" y="1223917"/>
            <a:ext cx="4007021" cy="360817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4116503" y="2698376"/>
            <a:ext cx="2048631" cy="2133713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7996519" y="1"/>
            <a:ext cx="4133071" cy="7888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</a:rPr>
              <a:t>Обследование лиц , зарегистрированных в регистре  НРЭР должно проводиться ежегодно!</a:t>
            </a:r>
            <a:br>
              <a:rPr lang="ru-RU" sz="1100" b="1" dirty="0" smtClean="0">
                <a:solidFill>
                  <a:srgbClr val="FF0000"/>
                </a:solidFill>
              </a:rPr>
            </a:br>
            <a:r>
              <a:rPr lang="ru-RU" sz="1100" b="1" dirty="0" smtClean="0">
                <a:solidFill>
                  <a:schemeClr val="tx1"/>
                </a:solidFill>
              </a:rPr>
              <a:t>Данные вносятся в раздел </a:t>
            </a:r>
            <a:r>
              <a:rPr lang="en-US" sz="1100" b="1" dirty="0" smtClean="0">
                <a:solidFill>
                  <a:schemeClr val="tx1"/>
                </a:solidFill>
              </a:rPr>
              <a:t>III</a:t>
            </a:r>
            <a:r>
              <a:rPr lang="ru-RU" sz="1100" b="1" dirty="0" smtClean="0">
                <a:solidFill>
                  <a:schemeClr val="tx1"/>
                </a:solidFill>
              </a:rPr>
              <a:t> –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«СИЗ» и автоматически в табл.1000 гр.9 отчетной формы № 15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16" y="4868601"/>
            <a:ext cx="5272974" cy="1989399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6856616" y="4771811"/>
            <a:ext cx="5272974" cy="30828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Таблица1000.  Число лиц зарегистрированных в НРЭР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926714" y="4168588"/>
            <a:ext cx="1903007" cy="26894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V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лабораторных,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антропометрических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исследований. 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Данные опроса за отчетный год (заполняется врачом терапевтом). 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flipV="1">
            <a:off x="6829721" y="4069976"/>
            <a:ext cx="144820" cy="98612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7969624" y="812764"/>
            <a:ext cx="3890681" cy="39398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раздела III.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обследовании снятии с учета в течение года 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1строка - обследование в течение года: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1-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медицинской карте амбулаторного больного за отчетный год нет ни одной записи о каких- либо обследованиях (ни об обследованиях в плане диспансеризации, ни об обследованиях по обращению), то в этом случае заполняются только разделы 0 и I формы, а также строка 1 данного раздела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900" b="1" dirty="0">
              <a:solidFill>
                <a:schemeClr val="tx1"/>
              </a:solidFill>
            </a:endParaRPr>
          </a:p>
          <a:p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ставим 2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проводилось</a:t>
            </a:r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-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заполняется, если пациент снят с учета: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выбыл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(переведен в другую медицинскую организацию, переехал на новое место жительства или выбыл по неизвестным причинам);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исключен из регистра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умер. 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случае смерти заполняется форма НРЭР «Сведения о причинах смерти...».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дата смерти - 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строка 4 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в случае смерти пациента.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основная причина смерти - заполняется на основании медицинского свидетельства о смерти (строка "в"), указывается код в соответствии с МКБ-10 заболевания, явившегося основной причиной смерти.</a:t>
            </a:r>
          </a:p>
          <a:p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и 6 строка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заполняются в случае исключения лица из регистра. </a:t>
            </a:r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основание исключения лица из регистра.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5047837" y="2201922"/>
            <a:ext cx="7984" cy="2878173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2030635" y="808063"/>
            <a:ext cx="26894" cy="43879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26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0" y="0"/>
            <a:ext cx="1218206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заполнении формы СОЗ: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Не внесены в базу данных сведения по форме СОЗ;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 Повторное заполнение форм "Сведения об онкологическом заболевании" (СОЗ) на одни 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же случаи злокачественных новообразований (ЗНО) у тех же самых зарегистрированных в НРЭР лиц;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 Не предоставлены копии первичных документов, на основании которых заполнена форма СОЗ;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 Не выставлен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 в коде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диагноза;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 Не заполнены строки 8-11 раздела 3 (если есть данные морфологического исследования);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 Неверно указан код МКБ;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7.  п.13  - заполняется на основании аутопсии, т.е. Вскрытия! ;</a:t>
            </a:r>
          </a:p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8.  Неверно указан или не выставлен  код М.  Не выставлена стадия ЗН по системе 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88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54" y="0"/>
            <a:ext cx="6387546" cy="33793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804453" cy="685799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заполнения формы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СПС: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внесены в базу данных сведения по форме СПС;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Не предоставлены копии первичных документов, на основании которых заполнена форма СПС;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P.I: Не указан ни один документ 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4. Р. VIII: Код основной причины смерти (ОПС) не совпадает с кодами из форм СИСЗ или СОЗ, либо код ОПС не указан в СИСЗ или СОЗ;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5. Неверно указан диагноз основной причины смерти;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6. Неправильно закодирован диагноз о смерти;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7. Диагноз о смерти  указан не полностью.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4453" y="3379304"/>
            <a:ext cx="6387546" cy="3478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4453" y="0"/>
            <a:ext cx="4972050" cy="43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2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смерти зарегистрированного в НРЭР лица, в течение 10 дней со дня получения соответствующей информации, ответственный за ведение НРЭР в учреждениях, вносит в региональный сегмент сведения о причинах и дате смерти лица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наличии у умершего онкологического заболевания обязательно предоставить копию гистологического исследования (если было вскрытие, то  обратить внимание на наличие гистологического заключения в протоколе вскрытия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92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388" y="0"/>
            <a:ext cx="12272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9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1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309288"/>
            <a:ext cx="9964599" cy="65033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8618" y="636104"/>
            <a:ext cx="7563678" cy="347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2000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«Общее число заболеваний у лиц, зарегистрированных в НРЭР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699591" cy="30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9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226" y="173614"/>
            <a:ext cx="9751113" cy="66843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1759226" cy="38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7278" y="477078"/>
            <a:ext cx="7702827" cy="506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3000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заболеваний у лиц, с впервые установленным диагнозом, зарегистрированных в НРЭР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287" y="-407504"/>
            <a:ext cx="11251096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30.12.2012 № 329-ФЗ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внесении изменений в отдельные законодательные акты Российской Федерации в части обеспечения учета изменений состояния здоровья отдельных категорий граждан, подвергшихся радиационному воздействию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15.05.1991 г.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1244-1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(последняя редакция)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социальной защите граждан, подвергшихся воздействию радиации вследствие катастрофы на Чернобыльской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АЭС“;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Верховного Совета РФ от 27.12.1991 г.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2123-1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29.06.2015)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распространении действия Закона РСФСР "О социальной защите граждан, подвергшихся воздействию радиации вследствие катастрофы на Чернобыльской АЭС" на граждан из подразделений особого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26.11.1998 г.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175-ФЗ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ред. от 24.04.2020)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192000" cy="17890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регулирующие функционирование НРЭР</a:t>
            </a:r>
          </a:p>
        </p:txBody>
      </p:sp>
    </p:spTree>
    <p:extLst>
      <p:ext uri="{BB962C8B-B14F-4D97-AF65-F5344CB8AC3E}">
        <p14:creationId xmlns:p14="http://schemas.microsoft.com/office/powerpoint/2010/main" val="75007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9084365" y="636104"/>
            <a:ext cx="1868557" cy="1202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96" y="223630"/>
            <a:ext cx="9939131" cy="62355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401417" cy="4472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4622" y="274320"/>
            <a:ext cx="8169965" cy="487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4000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лиц умерших по первоначальной причине смерти числа лиц, зарегистрированных в НРЭР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1774" y="5496339"/>
            <a:ext cx="1212574" cy="79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70573" y="5496339"/>
            <a:ext cx="556591" cy="95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6311348" y="5937636"/>
            <a:ext cx="1143000" cy="8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73209" y="5937636"/>
            <a:ext cx="1182756" cy="85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96539" y="4760843"/>
            <a:ext cx="1262269" cy="815010"/>
          </a:xfrm>
          <a:prstGeom prst="ellipse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2725" cy="3697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1547446" y="3818374"/>
            <a:ext cx="10048351" cy="1929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 !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957" y="2166730"/>
            <a:ext cx="113604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10.01.2002 г.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2-ФЗ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социальных гарантиях гражданам, подвергшимся радиационному воздействию вследствие ядерных испытаний на Семипалатинском полигоне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23.07.2013 № 625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порядке формирования и ведения Национального радиационно-эпидемиологического регистра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РФ от 23 марта 2015 г. №134н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формах Национального радиационно-эпидемиологического регистра, порядке верификации информации, включенной в единую федеральную базу данных Национального радиационно-эпидемиологического регистра, а также доступа к ней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Письмо Министерства здравоохранения Российской Федерации от 13.05.2015  №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24-3/10/2-2096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и ведении форм Национального радиационно-эпидемиологического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 smtClean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Ростовской области от 15.06.2023г. № 1407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 ведении регионального сегмента Национального </a:t>
            </a:r>
            <a:r>
              <a:rPr lang="ru-RU" dirty="0" err="1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радиацинно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-эпидемиологического регистра (НРЭР)».</a:t>
            </a:r>
            <a:endParaRPr lang="ru-RU" dirty="0">
              <a:solidFill>
                <a:schemeClr val="tx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9977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документы, регулирующие функционирование НРЭР</a:t>
            </a:r>
          </a:p>
        </p:txBody>
      </p:sp>
    </p:spTree>
    <p:extLst>
      <p:ext uri="{BB962C8B-B14F-4D97-AF65-F5344CB8AC3E}">
        <p14:creationId xmlns:p14="http://schemas.microsoft.com/office/powerpoint/2010/main" val="8059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3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1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0329" y="143435"/>
            <a:ext cx="6875930" cy="45809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Заполнение раздела IV</a:t>
            </a:r>
            <a:r>
              <a:rPr lang="en-US" sz="1400" b="1" dirty="0" smtClean="0"/>
              <a:t>-</a:t>
            </a:r>
            <a:r>
              <a:rPr lang="ru-RU" sz="1400" b="1" dirty="0" smtClean="0"/>
              <a:t> «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места жительства или места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пребывания»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Указывается адрес места жительства в соответствии с местом регистрации.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фактический адрес пребывания на момент заполнения формы отличается от адреса по месту регистрации, то указывается фактический адрес.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 строка - шестизначное число почтовый индекс отделения связи для места жительства или места пребывания.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 строка - субъект РФ.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 строка - полное наименование района. Для городов, имеющих районное деление, их название указывается обязательно.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4 строка - название сельского совета, к которому административно принадлежит населенный пункт.								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- название населенного пункта. В названии населенного пункта не должно быть букв, поясняющих тип пункта. Например: город Волгодонск записывается - «Волгодонск».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6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- 13-значное число.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7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8- или 11-значное число.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8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название улицы.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9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- номер дома, корпус и номер квартиры.</a:t>
            </a:r>
          </a:p>
          <a:p>
            <a:pPr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Рекомендуется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разделять номер дома, корпус и номер квартиры символом «,» (запятая).</a:t>
            </a:r>
          </a:p>
          <a:p>
            <a:pPr>
              <a:lnSpc>
                <a:spcPct val="150000"/>
              </a:lnSpc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5294" y="4554203"/>
            <a:ext cx="5916706" cy="22904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Раздел </a:t>
            </a:r>
            <a:r>
              <a:rPr lang="en-US" sz="1400" b="1" dirty="0" smtClean="0">
                <a:latin typeface="+mj-lt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«Сведения </a:t>
            </a:r>
            <a:r>
              <a:rPr lang="ru-RU" sz="1400" b="1" dirty="0">
                <a:latin typeface="+mj-lt"/>
                <a:cs typeface="Times New Roman" panose="02020603050405020304" pitchFamily="18" charset="0"/>
              </a:rPr>
              <a:t>о документах, подтверждающих отнесение гражданина к категории </a:t>
            </a:r>
            <a:r>
              <a:rPr lang="ru-RU" sz="1400" b="1" dirty="0" smtClean="0">
                <a:latin typeface="+mj-lt"/>
                <a:cs typeface="Times New Roman" panose="02020603050405020304" pitchFamily="18" charset="0"/>
              </a:rPr>
              <a:t>учета»</a:t>
            </a:r>
            <a:r>
              <a:rPr lang="ru-RU" sz="1000" b="1" dirty="0">
                <a:latin typeface="+mj-lt"/>
                <a:cs typeface="Times New Roman" panose="02020603050405020304" pitchFamily="18" charset="0"/>
              </a:rPr>
              <a:t> </a:t>
            </a:r>
            <a:endParaRPr lang="ru-RU" sz="10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Лицо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подлежащее включению в НРЭР, может принадлежать к одной или нескольким категориям учета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заполнении строк категорий учета НРЭР, к которым принадлежит лицо, делается пометка и указываются серия и номер специального удостоверения.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Серия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удостоверения указывается теми знаками (буквами или римскими цифрами), которые имеются в документе, при отсутствии серии ставится прочерк.</a:t>
            </a:r>
          </a:p>
          <a:p>
            <a:pPr>
              <a:lnSpc>
                <a:spcPct val="150000"/>
              </a:lnSpc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Номер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арабскими цифрами.</a:t>
            </a:r>
          </a:p>
          <a:p>
            <a:pPr>
              <a:lnSpc>
                <a:spcPct val="150000"/>
              </a:lnSpc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259" y="77010"/>
            <a:ext cx="5145741" cy="44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7626" y="-179014"/>
            <a:ext cx="12992100" cy="730567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Прямоугольник 2"/>
          <p:cNvSpPr/>
          <p:nvPr/>
        </p:nvSpPr>
        <p:spPr>
          <a:xfrm>
            <a:off x="8446133" y="6348096"/>
            <a:ext cx="2321858" cy="2151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НАПОМИНАЮ О ЗАПОЛНЕНИИ!!!</a:t>
            </a:r>
            <a:endParaRPr lang="ru-RU" sz="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8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972" y="-76200"/>
            <a:ext cx="1247775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1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1620</TotalTime>
  <Words>1290</Words>
  <Application>Microsoft Office PowerPoint</Application>
  <PresentationFormat>Широкоэкранный</PresentationFormat>
  <Paragraphs>141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Tw Cen MT</vt:lpstr>
      <vt:lpstr>Tw Cen MT Condensed</vt:lpstr>
      <vt:lpstr>Wingdings 3</vt:lpstr>
      <vt:lpstr>Интеграл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Рубаева Людмила Юрьевна</dc:creator>
  <cp:lastModifiedBy>Рубаева Людмила Юрьевна</cp:lastModifiedBy>
  <cp:revision>277</cp:revision>
  <dcterms:created xsi:type="dcterms:W3CDTF">2020-09-25T11:16:01Z</dcterms:created>
  <dcterms:modified xsi:type="dcterms:W3CDTF">2023-11-13T06:47:48Z</dcterms:modified>
</cp:coreProperties>
</file>